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7"/>
  </p:notesMasterIdLst>
  <p:sldIdLst>
    <p:sldId id="256" r:id="rId2"/>
    <p:sldId id="278" r:id="rId3"/>
    <p:sldId id="264" r:id="rId4"/>
    <p:sldId id="290" r:id="rId5"/>
    <p:sldId id="291" r:id="rId6"/>
    <p:sldId id="292" r:id="rId7"/>
    <p:sldId id="294" r:id="rId8"/>
    <p:sldId id="293" r:id="rId9"/>
    <p:sldId id="295" r:id="rId10"/>
    <p:sldId id="279" r:id="rId11"/>
    <p:sldId id="296" r:id="rId12"/>
    <p:sldId id="301" r:id="rId13"/>
    <p:sldId id="302" r:id="rId14"/>
    <p:sldId id="298" r:id="rId15"/>
    <p:sldId id="303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595959"/>
    <a:srgbClr val="F2F2F2"/>
    <a:srgbClr val="B90005"/>
    <a:srgbClr val="8F8F8F"/>
    <a:srgbClr val="0A1F62"/>
    <a:srgbClr val="404040"/>
    <a:srgbClr val="ABD0CE"/>
    <a:srgbClr val="E6E362"/>
    <a:srgbClr val="5A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307" autoAdjust="0"/>
  </p:normalViewPr>
  <p:slideViewPr>
    <p:cSldViewPr snapToGrid="0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8CD0-105B-43E0-9E5D-0CD57591C03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428C6-75BC-4463-A097-E41E618F0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3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63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336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01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6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642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5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4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발표는 지금까지 진행한 내용과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 진행할 내용을 간단히 말씀드리겠습니다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7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7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2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85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7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91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07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6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11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4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0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4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21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8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0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2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8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6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fld id="{859169EC-BACC-4F3B-B02B-6A32D5998842}" type="datetimeFigureOut">
              <a:rPr lang="ko-KR" altLang="en-US" smtClean="0"/>
              <a:pPr/>
              <a:t>2022-06-13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fld id="{65BE71C8-F479-48F2-A394-B5F3A81D4A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19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ì¸ê³¼íê¸°ì ëíêµ ì ë¸ë ">
            <a:extLst>
              <a:ext uri="{FF2B5EF4-FFF2-40B4-BE49-F238E27FC236}">
                <a16:creationId xmlns:a16="http://schemas.microsoft.com/office/drawing/2014/main" id="{35C7993D-1289-4754-AAC9-E3BAE7DBF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5203" y="89186"/>
            <a:ext cx="1337658" cy="1317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46DC28-DC30-4704-86B4-1191A392A38F}"/>
              </a:ext>
            </a:extLst>
          </p:cNvPr>
          <p:cNvGrpSpPr/>
          <p:nvPr/>
        </p:nvGrpSpPr>
        <p:grpSpPr>
          <a:xfrm>
            <a:off x="1206299" y="1616698"/>
            <a:ext cx="9955318" cy="3270974"/>
            <a:chOff x="-476861" y="2295174"/>
            <a:chExt cx="9955318" cy="327097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C8B930-D524-4E4F-B695-1DC5A532CC3D}"/>
                </a:ext>
              </a:extLst>
            </p:cNvPr>
            <p:cNvGrpSpPr/>
            <p:nvPr/>
          </p:nvGrpSpPr>
          <p:grpSpPr>
            <a:xfrm>
              <a:off x="-421545" y="2295174"/>
              <a:ext cx="9900002" cy="3270974"/>
              <a:chOff x="1296557" y="1721387"/>
              <a:chExt cx="8799891" cy="2907509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921F2B2-9191-4469-985A-70B23D7CEC25}"/>
                  </a:ext>
                </a:extLst>
              </p:cNvPr>
              <p:cNvSpPr/>
              <p:nvPr/>
            </p:nvSpPr>
            <p:spPr>
              <a:xfrm>
                <a:off x="1296557" y="1721389"/>
                <a:ext cx="1599980" cy="223998"/>
              </a:xfrm>
              <a:prstGeom prst="rect">
                <a:avLst/>
              </a:prstGeom>
              <a:solidFill>
                <a:srgbClr val="0A1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AD0E8E-B11D-4E40-9714-33B881F04272}"/>
                  </a:ext>
                </a:extLst>
              </p:cNvPr>
              <p:cNvSpPr/>
              <p:nvPr/>
            </p:nvSpPr>
            <p:spPr>
              <a:xfrm>
                <a:off x="2896537" y="1721387"/>
                <a:ext cx="5599930" cy="223998"/>
              </a:xfrm>
              <a:prstGeom prst="rect">
                <a:avLst/>
              </a:prstGeom>
              <a:solidFill>
                <a:srgbClr val="B9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146F94-0147-4161-A597-6F06EB65DE07}"/>
                  </a:ext>
                </a:extLst>
              </p:cNvPr>
              <p:cNvSpPr/>
              <p:nvPr/>
            </p:nvSpPr>
            <p:spPr>
              <a:xfrm>
                <a:off x="8496468" y="1721389"/>
                <a:ext cx="1599980" cy="223998"/>
              </a:xfrm>
              <a:prstGeom prst="rect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34C4307-EC2C-4407-8CBB-5F47B4752441}"/>
                  </a:ext>
                </a:extLst>
              </p:cNvPr>
              <p:cNvSpPr/>
              <p:nvPr/>
            </p:nvSpPr>
            <p:spPr>
              <a:xfrm>
                <a:off x="1296557" y="4404898"/>
                <a:ext cx="1599980" cy="223998"/>
              </a:xfrm>
              <a:prstGeom prst="rect">
                <a:avLst/>
              </a:prstGeom>
              <a:solidFill>
                <a:srgbClr val="0A1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BAAC454-8A32-4C43-9A37-594DED9DD04B}"/>
                  </a:ext>
                </a:extLst>
              </p:cNvPr>
              <p:cNvSpPr/>
              <p:nvPr/>
            </p:nvSpPr>
            <p:spPr>
              <a:xfrm>
                <a:off x="2896537" y="4404896"/>
                <a:ext cx="5599930" cy="223998"/>
              </a:xfrm>
              <a:prstGeom prst="rect">
                <a:avLst/>
              </a:prstGeom>
              <a:solidFill>
                <a:srgbClr val="B9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C62AFC2-AA06-4B94-8B3D-1F4C2E05EBA6}"/>
                  </a:ext>
                </a:extLst>
              </p:cNvPr>
              <p:cNvSpPr/>
              <p:nvPr/>
            </p:nvSpPr>
            <p:spPr>
              <a:xfrm>
                <a:off x="8496468" y="4404898"/>
                <a:ext cx="1599980" cy="223998"/>
              </a:xfrm>
              <a:prstGeom prst="rect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CDAD1-514F-4740-B863-75FAAA438CB9}"/>
                </a:ext>
              </a:extLst>
            </p:cNvPr>
            <p:cNvSpPr txBox="1"/>
            <p:nvPr/>
          </p:nvSpPr>
          <p:spPr>
            <a:xfrm>
              <a:off x="-476861" y="3621266"/>
              <a:ext cx="607179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spc="-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Reaction Wheel</a:t>
              </a:r>
              <a:endParaRPr lang="ko-KR" altLang="en-US" sz="6600" b="1" spc="-225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6F4E88-5701-404E-B586-23169C5626E3}"/>
              </a:ext>
            </a:extLst>
          </p:cNvPr>
          <p:cNvSpPr txBox="1"/>
          <p:nvPr/>
        </p:nvSpPr>
        <p:spPr>
          <a:xfrm>
            <a:off x="4506827" y="5053345"/>
            <a:ext cx="6509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4050" b="1" spc="-225">
                <a:solidFill>
                  <a:schemeClr val="tx1">
                    <a:lumMod val="75000"/>
                    <a:lumOff val="25000"/>
                  </a:schemeClr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20510046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박동규</a:t>
            </a:r>
            <a:b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7029F-B11A-4552-BA9A-0F9568B15C4F}"/>
              </a:ext>
            </a:extLst>
          </p:cNvPr>
          <p:cNvSpPr/>
          <p:nvPr/>
        </p:nvSpPr>
        <p:spPr>
          <a:xfrm>
            <a:off x="1246082" y="2188000"/>
            <a:ext cx="6859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</a:t>
            </a:r>
            <a:r>
              <a:rPr lang="ko-KR" altLang="en-US" sz="3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</a:t>
            </a:r>
            <a:r>
              <a:rPr lang="en-US" altLang="ko-KR" sz="3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Final Presentation</a:t>
            </a:r>
            <a:endParaRPr lang="ko-KR" altLang="en-US" sz="32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01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7111924" cy="523220"/>
            <a:chOff x="433001" y="975419"/>
            <a:chExt cx="7111924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69998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2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Porting State Feedback into Controller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순서도: 판단 25">
                <a:extLst>
                  <a:ext uri="{FF2B5EF4-FFF2-40B4-BE49-F238E27FC236}">
                    <a16:creationId xmlns:a16="http://schemas.microsoft.com/office/drawing/2014/main" id="{97C3AA38-B84B-40AD-AA2C-2E168A99C977}"/>
                  </a:ext>
                </a:extLst>
              </p:cNvPr>
              <p:cNvSpPr/>
              <p:nvPr/>
            </p:nvSpPr>
            <p:spPr>
              <a:xfrm>
                <a:off x="4538867" y="2814637"/>
                <a:ext cx="3314700" cy="1228725"/>
              </a:xfrm>
              <a:prstGeom prst="flowChartDecisio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ko-KR" dirty="0"/>
                  <a:t> &gt;= </a:t>
                </a:r>
                <a:br>
                  <a:rPr lang="en-US" altLang="ko-KR" dirty="0"/>
                </a:br>
                <a:r>
                  <a:rPr lang="en-US" altLang="ko-KR" dirty="0"/>
                  <a:t>0.1 (rad) 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순서도: 판단 25">
                <a:extLst>
                  <a:ext uri="{FF2B5EF4-FFF2-40B4-BE49-F238E27FC236}">
                    <a16:creationId xmlns:a16="http://schemas.microsoft.com/office/drawing/2014/main" id="{97C3AA38-B84B-40AD-AA2C-2E168A99C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867" y="2814637"/>
                <a:ext cx="3314700" cy="1228725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3A6F5A-10D7-427F-92B2-DD6202E56CD6}"/>
              </a:ext>
            </a:extLst>
          </p:cNvPr>
          <p:cNvCxnSpPr>
            <a:stCxn id="26" idx="2"/>
          </p:cNvCxnSpPr>
          <p:nvPr/>
        </p:nvCxnSpPr>
        <p:spPr>
          <a:xfrm>
            <a:off x="6196217" y="4043362"/>
            <a:ext cx="0" cy="523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A9A86B3-D4D6-4252-BC8E-782909CF0D18}"/>
              </a:ext>
            </a:extLst>
          </p:cNvPr>
          <p:cNvSpPr txBox="1"/>
          <p:nvPr/>
        </p:nvSpPr>
        <p:spPr>
          <a:xfrm>
            <a:off x="6254750" y="4120633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8FCAE4-2481-4699-B775-6A59F4FE95E2}"/>
              </a:ext>
            </a:extLst>
          </p:cNvPr>
          <p:cNvSpPr/>
          <p:nvPr/>
        </p:nvSpPr>
        <p:spPr>
          <a:xfrm>
            <a:off x="5498269" y="4567237"/>
            <a:ext cx="1395895" cy="762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Swing-Up</a:t>
            </a:r>
            <a:br>
              <a:rPr lang="en-US" altLang="ko-KR" dirty="0"/>
            </a:br>
            <a:r>
              <a:rPr lang="en-US" altLang="ko-KR" dirty="0"/>
              <a:t>Move</a:t>
            </a:r>
            <a:endParaRPr lang="ko-KR" altLang="en-US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C31AC2A-E6CB-4E20-8ED8-68B051D1F4B8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 rot="5400000" flipH="1">
            <a:off x="4938765" y="4072089"/>
            <a:ext cx="2514904" cy="12700"/>
          </a:xfrm>
          <a:prstGeom prst="bentConnector5">
            <a:avLst>
              <a:gd name="adj1" fmla="val -9090"/>
              <a:gd name="adj2" fmla="val -15000000"/>
              <a:gd name="adj3" fmla="val 12196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A49477-B19A-493B-858C-C813B80B0D4F}"/>
              </a:ext>
            </a:extLst>
          </p:cNvPr>
          <p:cNvSpPr/>
          <p:nvPr/>
        </p:nvSpPr>
        <p:spPr>
          <a:xfrm>
            <a:off x="2711518" y="3047847"/>
            <a:ext cx="1395895" cy="762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Stabilizing</a:t>
            </a:r>
            <a:br>
              <a:rPr lang="en-US" altLang="ko-KR" dirty="0"/>
            </a:br>
            <a:r>
              <a:rPr lang="en-US" altLang="ko-KR" dirty="0"/>
              <a:t>Move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CFEC12A-B3AC-4C35-84DA-800E23D42FD6}"/>
              </a:ext>
            </a:extLst>
          </p:cNvPr>
          <p:cNvCxnSpPr>
            <a:cxnSpLocks/>
            <a:stCxn id="26" idx="1"/>
            <a:endCxn id="36" idx="3"/>
          </p:cNvCxnSpPr>
          <p:nvPr/>
        </p:nvCxnSpPr>
        <p:spPr>
          <a:xfrm flipH="1" flipV="1">
            <a:off x="4107413" y="3428999"/>
            <a:ext cx="43145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35A474C-B8CF-40DF-B19B-359CDC8FAF4F}"/>
              </a:ext>
            </a:extLst>
          </p:cNvPr>
          <p:cNvCxnSpPr>
            <a:stCxn id="36" idx="0"/>
            <a:endCxn id="26" idx="0"/>
          </p:cNvCxnSpPr>
          <p:nvPr/>
        </p:nvCxnSpPr>
        <p:spPr>
          <a:xfrm rot="5400000" flipH="1" flipV="1">
            <a:off x="4686236" y="1537867"/>
            <a:ext cx="233210" cy="2786751"/>
          </a:xfrm>
          <a:prstGeom prst="bentConnector3">
            <a:avLst>
              <a:gd name="adj1" fmla="val 33280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5CC519-6554-4ABA-BDA9-B00A5B984FA1}"/>
              </a:ext>
            </a:extLst>
          </p:cNvPr>
          <p:cNvSpPr txBox="1"/>
          <p:nvPr/>
        </p:nvSpPr>
        <p:spPr>
          <a:xfrm>
            <a:off x="4193689" y="307764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D08AC7-7759-4390-BEF9-DEF4DAADF7F1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104741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7111924" cy="523220"/>
            <a:chOff x="433001" y="975419"/>
            <a:chExt cx="7111924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69998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2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Porting State Feedback into Controller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Control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C45CA-C955-414F-93E0-CBC30F663EB6}"/>
              </a:ext>
            </a:extLst>
          </p:cNvPr>
          <p:cNvSpPr txBox="1"/>
          <p:nvPr/>
        </p:nvSpPr>
        <p:spPr>
          <a:xfrm>
            <a:off x="2609850" y="1562100"/>
            <a:ext cx="630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 : Pendulum velocity   X2 : Motor velocity  X3 : Pendulum Angle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392443" y="4257753"/>
            <a:ext cx="4640000" cy="2369507"/>
            <a:chOff x="4433061" y="4050931"/>
            <a:chExt cx="5045003" cy="25763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77F1B-61FE-436D-9DAD-1813BD6E7DFE}"/>
                </a:ext>
              </a:extLst>
            </p:cNvPr>
            <p:cNvSpPr txBox="1"/>
            <p:nvPr/>
          </p:nvSpPr>
          <p:spPr>
            <a:xfrm>
              <a:off x="7475741" y="4448294"/>
              <a:ext cx="2002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Swing-Up Move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AAE585-F5BB-4B1C-87E8-2C0A83250B9F}"/>
                </a:ext>
              </a:extLst>
            </p:cNvPr>
            <p:cNvSpPr txBox="1"/>
            <p:nvPr/>
          </p:nvSpPr>
          <p:spPr>
            <a:xfrm>
              <a:off x="7475741" y="5798782"/>
              <a:ext cx="2002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Stabilizing Move</a:t>
              </a:r>
              <a:endParaRPr lang="ko-KR" altLang="en-US" dirty="0"/>
            </a:p>
          </p:txBody>
        </p:sp>
        <p:sp>
          <p:nvSpPr>
            <p:cNvPr id="22" name="왼쪽 중괄호 21">
              <a:extLst>
                <a:ext uri="{FF2B5EF4-FFF2-40B4-BE49-F238E27FC236}">
                  <a16:creationId xmlns:a16="http://schemas.microsoft.com/office/drawing/2014/main" id="{1F849078-A9E3-47EE-BEB3-2E39FF324140}"/>
                </a:ext>
              </a:extLst>
            </p:cNvPr>
            <p:cNvSpPr/>
            <p:nvPr/>
          </p:nvSpPr>
          <p:spPr>
            <a:xfrm flipH="1">
              <a:off x="7239339" y="4121785"/>
              <a:ext cx="114300" cy="102235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왼쪽 중괄호 22">
              <a:extLst>
                <a:ext uri="{FF2B5EF4-FFF2-40B4-BE49-F238E27FC236}">
                  <a16:creationId xmlns:a16="http://schemas.microsoft.com/office/drawing/2014/main" id="{D7283743-731C-4E77-93DA-D548684B4189}"/>
                </a:ext>
              </a:extLst>
            </p:cNvPr>
            <p:cNvSpPr/>
            <p:nvPr/>
          </p:nvSpPr>
          <p:spPr>
            <a:xfrm flipH="1">
              <a:off x="7239339" y="5503069"/>
              <a:ext cx="114300" cy="1016794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061" y="4050931"/>
              <a:ext cx="2684176" cy="2576330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37" y="2959992"/>
            <a:ext cx="3072997" cy="79670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237" y="2243638"/>
            <a:ext cx="3072997" cy="538336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5520847" y="2037958"/>
            <a:ext cx="3513748" cy="2089982"/>
            <a:chOff x="5520847" y="2247000"/>
            <a:chExt cx="3162300" cy="188094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/>
            <a:srcRect t="55405"/>
            <a:stretch/>
          </p:blipFill>
          <p:spPr>
            <a:xfrm>
              <a:off x="5520847" y="3371850"/>
              <a:ext cx="3162300" cy="75609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0847" y="2247000"/>
              <a:ext cx="2600325" cy="20955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0847" y="2489544"/>
              <a:ext cx="2247900" cy="84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69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3715995" cy="523220"/>
            <a:chOff x="433001" y="975419"/>
            <a:chExt cx="3715995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36038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3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Code Explanation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B26BD-CCF3-485A-98B1-0D9C9A71DC39}"/>
              </a:ext>
            </a:extLst>
          </p:cNvPr>
          <p:cNvSpPr txBox="1"/>
          <p:nvPr/>
        </p:nvSpPr>
        <p:spPr>
          <a:xfrm>
            <a:off x="1019175" y="1847850"/>
            <a:ext cx="9876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/>
              <a:t>thread_encoder</a:t>
            </a:r>
            <a:r>
              <a:rPr lang="en-US" altLang="ko-KR" dirty="0"/>
              <a:t> : </a:t>
            </a:r>
            <a:r>
              <a:rPr lang="ko-KR" altLang="en-US" dirty="0" err="1"/>
              <a:t>엔코더</a:t>
            </a:r>
            <a:r>
              <a:rPr lang="ko-KR" altLang="en-US" dirty="0"/>
              <a:t> 카운트 및 각도 계산</a:t>
            </a:r>
            <a:r>
              <a:rPr lang="en-US" altLang="ko-KR" dirty="0"/>
              <a:t>, </a:t>
            </a:r>
            <a:r>
              <a:rPr lang="ko-KR" altLang="en-US" dirty="0"/>
              <a:t>모터 구동을 담당하는 스레드 클래스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thread_serial</a:t>
            </a:r>
            <a:r>
              <a:rPr lang="en-US" altLang="ko-KR" dirty="0"/>
              <a:t> : </a:t>
            </a:r>
            <a:r>
              <a:rPr lang="ko-KR" altLang="en-US" dirty="0"/>
              <a:t>시리얼 </a:t>
            </a:r>
            <a:r>
              <a:rPr lang="ko-KR" altLang="en-US" dirty="0" err="1"/>
              <a:t>플로팅을</a:t>
            </a:r>
            <a:r>
              <a:rPr lang="ko-KR" altLang="en-US" dirty="0"/>
              <a:t> 담당하는 스레드 클래스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StateSpace</a:t>
            </a:r>
            <a:r>
              <a:rPr lang="en-US" altLang="ko-KR" dirty="0"/>
              <a:t> : State Space</a:t>
            </a:r>
            <a:r>
              <a:rPr lang="ko-KR" altLang="en-US" dirty="0"/>
              <a:t> 모델링 및 모터 명령 값 계산 클래스</a:t>
            </a:r>
            <a:r>
              <a:rPr lang="en-US" altLang="ko-KR" dirty="0"/>
              <a:t>. </a:t>
            </a:r>
            <a:r>
              <a:rPr lang="en-US" altLang="ko-KR" dirty="0" err="1"/>
              <a:t>thread_encoder</a:t>
            </a:r>
            <a:r>
              <a:rPr lang="en-US" altLang="ko-KR" dirty="0"/>
              <a:t> </a:t>
            </a:r>
            <a:r>
              <a:rPr lang="ko-KR" altLang="en-US" dirty="0"/>
              <a:t>내부에 내장됨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46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26643" y="3617571"/>
            <a:ext cx="3652502" cy="16297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83312" y="3464311"/>
            <a:ext cx="2339162" cy="3532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encoder_thread_pen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5571481" y="3617570"/>
            <a:ext cx="3652502" cy="16297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28151" y="3416931"/>
            <a:ext cx="2339162" cy="3242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thread_serial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643810" y="4648667"/>
            <a:ext cx="1818167" cy="364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StateSpace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25" idx="0"/>
          </p:cNvCxnSpPr>
          <p:nvPr/>
        </p:nvCxnSpPr>
        <p:spPr>
          <a:xfrm>
            <a:off x="3552892" y="5013532"/>
            <a:ext cx="2" cy="544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43810" y="5558222"/>
            <a:ext cx="1818167" cy="5715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Motor Driver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806541" y="4514995"/>
            <a:ext cx="1818167" cy="5715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53904" y="4949563"/>
            <a:ext cx="98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726643" y="2237221"/>
            <a:ext cx="3652502" cy="987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83312" y="2021241"/>
            <a:ext cx="2339162" cy="3532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encoder_thread_rotor</a:t>
            </a:r>
            <a:endParaRPr lang="en-US" altLang="ko-KR" dirty="0"/>
          </a:p>
        </p:txBody>
      </p:sp>
      <p:sp>
        <p:nvSpPr>
          <p:cNvPr id="31" name="직사각형 30"/>
          <p:cNvSpPr/>
          <p:nvPr/>
        </p:nvSpPr>
        <p:spPr>
          <a:xfrm>
            <a:off x="2270942" y="3921785"/>
            <a:ext cx="1189865" cy="415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Angle_P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697906" y="3921785"/>
            <a:ext cx="1189865" cy="415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Angle_R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957960" y="2613781"/>
            <a:ext cx="1189865" cy="415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Angle_R</a:t>
            </a:r>
            <a:endParaRPr lang="ko-KR" altLang="en-US" dirty="0"/>
          </a:p>
        </p:txBody>
      </p:sp>
      <p:cxnSp>
        <p:nvCxnSpPr>
          <p:cNvPr id="9" name="꺾인 연결선 8"/>
          <p:cNvCxnSpPr>
            <a:stCxn id="33" idx="3"/>
            <a:endCxn id="32" idx="3"/>
          </p:cNvCxnSpPr>
          <p:nvPr/>
        </p:nvCxnSpPr>
        <p:spPr>
          <a:xfrm>
            <a:off x="4147825" y="2821748"/>
            <a:ext cx="739946" cy="1308004"/>
          </a:xfrm>
          <a:prstGeom prst="bentConnector3">
            <a:avLst>
              <a:gd name="adj1" fmla="val 13089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32" idx="2"/>
            <a:endCxn id="10" idx="0"/>
          </p:cNvCxnSpPr>
          <p:nvPr/>
        </p:nvCxnSpPr>
        <p:spPr>
          <a:xfrm rot="5400000">
            <a:off x="3767393" y="4123220"/>
            <a:ext cx="310949" cy="739945"/>
          </a:xfrm>
          <a:prstGeom prst="bentConnector3">
            <a:avLst>
              <a:gd name="adj1" fmla="val 397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1" idx="2"/>
            <a:endCxn id="10" idx="0"/>
          </p:cNvCxnSpPr>
          <p:nvPr/>
        </p:nvCxnSpPr>
        <p:spPr>
          <a:xfrm rot="16200000" flipH="1">
            <a:off x="3053910" y="4149682"/>
            <a:ext cx="310949" cy="687019"/>
          </a:xfrm>
          <a:prstGeom prst="bentConnector3">
            <a:avLst>
              <a:gd name="adj1" fmla="val 397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3"/>
            <a:endCxn id="56" idx="1"/>
          </p:cNvCxnSpPr>
          <p:nvPr/>
        </p:nvCxnSpPr>
        <p:spPr>
          <a:xfrm flipV="1">
            <a:off x="4461977" y="4405597"/>
            <a:ext cx="2026671" cy="4255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488648" y="4223164"/>
            <a:ext cx="1818167" cy="364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Serial_PC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420734" y="4557527"/>
            <a:ext cx="131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u1, u2, u3</a:t>
            </a:r>
            <a:endParaRPr lang="ko-KR" altLang="en-US" dirty="0"/>
          </a:p>
        </p:txBody>
      </p:sp>
      <p:cxnSp>
        <p:nvCxnSpPr>
          <p:cNvPr id="61" name="꺾인 연결선 60"/>
          <p:cNvCxnSpPr>
            <a:stCxn id="56" idx="3"/>
            <a:endCxn id="26" idx="1"/>
          </p:cNvCxnSpPr>
          <p:nvPr/>
        </p:nvCxnSpPr>
        <p:spPr>
          <a:xfrm>
            <a:off x="8306815" y="4405597"/>
            <a:ext cx="1499726" cy="395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3715995" cy="523220"/>
            <a:chOff x="433001" y="975419"/>
            <a:chExt cx="3715995" cy="52322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36038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3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Code Explanation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29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463EE6-11A1-4BE3-A109-FB38B51522BC}"/>
              </a:ext>
            </a:extLst>
          </p:cNvPr>
          <p:cNvGrpSpPr/>
          <p:nvPr/>
        </p:nvGrpSpPr>
        <p:grpSpPr>
          <a:xfrm>
            <a:off x="10296525" y="334710"/>
            <a:ext cx="1437300" cy="180000"/>
            <a:chOff x="10296525" y="334710"/>
            <a:chExt cx="1437300" cy="18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44EBC09-A99C-4038-B22C-C723DF92183F}"/>
                </a:ext>
              </a:extLst>
            </p:cNvPr>
            <p:cNvSpPr/>
            <p:nvPr/>
          </p:nvSpPr>
          <p:spPr>
            <a:xfrm>
              <a:off x="10296525" y="334710"/>
              <a:ext cx="180000" cy="1800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0E9631A-DE78-4561-926E-032AC23B7E7D}"/>
                </a:ext>
              </a:extLst>
            </p:cNvPr>
            <p:cNvSpPr/>
            <p:nvPr/>
          </p:nvSpPr>
          <p:spPr>
            <a:xfrm>
              <a:off x="10715625" y="334710"/>
              <a:ext cx="180000" cy="180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8E0D496-656D-44FB-ACE2-6A809B0ECC63}"/>
                </a:ext>
              </a:extLst>
            </p:cNvPr>
            <p:cNvSpPr/>
            <p:nvPr/>
          </p:nvSpPr>
          <p:spPr>
            <a:xfrm>
              <a:off x="11134725" y="334710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D4CDB0C-3075-4160-9499-3E688F27829D}"/>
                </a:ext>
              </a:extLst>
            </p:cNvPr>
            <p:cNvSpPr/>
            <p:nvPr/>
          </p:nvSpPr>
          <p:spPr>
            <a:xfrm>
              <a:off x="11553825" y="334710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1856318" cy="523220"/>
            <a:chOff x="433001" y="975419"/>
            <a:chExt cx="1856318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17441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4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Result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</a:p>
        </p:txBody>
      </p:sp>
      <p:pic>
        <p:nvPicPr>
          <p:cNvPr id="15" name="KakaoTalk_20200626_024345496">
            <a:hlinkClick r:id="" action="ppaction://media"/>
            <a:extLst>
              <a:ext uri="{FF2B5EF4-FFF2-40B4-BE49-F238E27FC236}">
                <a16:creationId xmlns:a16="http://schemas.microsoft.com/office/drawing/2014/main" id="{C7BC7749-391D-2F48-DEAF-AEE02B30A5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36"/>
                </p14:media>
              </p:ext>
            </p:extLst>
          </p:nvPr>
        </p:nvPicPr>
        <p:blipFill rotWithShape="1">
          <a:blip r:embed="rId5"/>
          <a:srcRect l="26229" t="8213" r="19483" b="13687"/>
          <a:stretch/>
        </p:blipFill>
        <p:spPr>
          <a:xfrm>
            <a:off x="3134323" y="1673758"/>
            <a:ext cx="5923354" cy="47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7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463EE6-11A1-4BE3-A109-FB38B51522BC}"/>
              </a:ext>
            </a:extLst>
          </p:cNvPr>
          <p:cNvGrpSpPr/>
          <p:nvPr/>
        </p:nvGrpSpPr>
        <p:grpSpPr>
          <a:xfrm>
            <a:off x="10296525" y="334710"/>
            <a:ext cx="1437300" cy="180000"/>
            <a:chOff x="10296525" y="334710"/>
            <a:chExt cx="1437300" cy="18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44EBC09-A99C-4038-B22C-C723DF92183F}"/>
                </a:ext>
              </a:extLst>
            </p:cNvPr>
            <p:cNvSpPr/>
            <p:nvPr/>
          </p:nvSpPr>
          <p:spPr>
            <a:xfrm>
              <a:off x="10296525" y="334710"/>
              <a:ext cx="180000" cy="1800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0E9631A-DE78-4561-926E-032AC23B7E7D}"/>
                </a:ext>
              </a:extLst>
            </p:cNvPr>
            <p:cNvSpPr/>
            <p:nvPr/>
          </p:nvSpPr>
          <p:spPr>
            <a:xfrm>
              <a:off x="10715625" y="334710"/>
              <a:ext cx="180000" cy="180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8E0D496-656D-44FB-ACE2-6A809B0ECC63}"/>
                </a:ext>
              </a:extLst>
            </p:cNvPr>
            <p:cNvSpPr/>
            <p:nvPr/>
          </p:nvSpPr>
          <p:spPr>
            <a:xfrm>
              <a:off x="11134725" y="334710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D4CDB0C-3075-4160-9499-3E688F27829D}"/>
                </a:ext>
              </a:extLst>
            </p:cNvPr>
            <p:cNvSpPr/>
            <p:nvPr/>
          </p:nvSpPr>
          <p:spPr>
            <a:xfrm>
              <a:off x="11553825" y="334710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1856318" cy="523220"/>
            <a:chOff x="433001" y="975419"/>
            <a:chExt cx="1856318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17441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4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Result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B26BD-CCF3-485A-98B1-0D9C9A71DC39}"/>
              </a:ext>
            </a:extLst>
          </p:cNvPr>
          <p:cNvSpPr txBox="1"/>
          <p:nvPr/>
        </p:nvSpPr>
        <p:spPr>
          <a:xfrm>
            <a:off x="1019175" y="1847850"/>
            <a:ext cx="9876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시간이 부족해 세부적인 튜닝까지는 진행하지 못함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Stabilizing </a:t>
            </a:r>
            <a:r>
              <a:rPr lang="ko-KR" altLang="en-US" dirty="0"/>
              <a:t>단계에서 안정성을 높일 수단을 추가하여야 할 것으로 보임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822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88B8F-1BF0-41F7-86C4-3930CB0CC20D}"/>
              </a:ext>
            </a:extLst>
          </p:cNvPr>
          <p:cNvGrpSpPr/>
          <p:nvPr/>
        </p:nvGrpSpPr>
        <p:grpSpPr>
          <a:xfrm>
            <a:off x="572678" y="390876"/>
            <a:ext cx="1925889" cy="523220"/>
            <a:chOff x="433001" y="975419"/>
            <a:chExt cx="1925889" cy="52322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31CC981-1FA4-4683-8C97-B5F760A6E9D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7174F-5563-4D8C-BD99-B6EBE5BA920A}"/>
                </a:ext>
              </a:extLst>
            </p:cNvPr>
            <p:cNvSpPr txBox="1"/>
            <p:nvPr/>
          </p:nvSpPr>
          <p:spPr>
            <a:xfrm>
              <a:off x="545124" y="975419"/>
              <a:ext cx="18137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l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INDEX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8C277D1-2846-4EC9-930D-ABDD4E5FEA55}"/>
              </a:ext>
            </a:extLst>
          </p:cNvPr>
          <p:cNvSpPr txBox="1"/>
          <p:nvPr/>
        </p:nvSpPr>
        <p:spPr>
          <a:xfrm>
            <a:off x="1306551" y="895303"/>
            <a:ext cx="98281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 &amp; Linearization</a:t>
            </a:r>
          </a:p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Porting State Feedback into Controller</a:t>
            </a:r>
          </a:p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Code Explanation</a:t>
            </a:r>
          </a:p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</a:p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20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5EE2776-86C5-4E48-8B35-89D36BF1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11"/>
          <a:stretch/>
        </p:blipFill>
        <p:spPr>
          <a:xfrm>
            <a:off x="1912205" y="1689100"/>
            <a:ext cx="8869607" cy="4564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4ED54-289E-4E09-ADD3-A7EF53F3425D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 &amp; Linearization</a:t>
            </a:r>
          </a:p>
        </p:txBody>
      </p:sp>
    </p:spTree>
    <p:extLst>
      <p:ext uri="{BB962C8B-B14F-4D97-AF65-F5344CB8AC3E}">
        <p14:creationId xmlns:p14="http://schemas.microsoft.com/office/powerpoint/2010/main" val="204143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5EE2776-86C5-4E48-8B35-89D36BF1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t="29010" r="268" b="37943"/>
          <a:stretch/>
        </p:blipFill>
        <p:spPr>
          <a:xfrm>
            <a:off x="1912205" y="1943100"/>
            <a:ext cx="8869607" cy="414512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87EA5B-2D9F-4C59-8095-47BED9F801E4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7EB515F-9E51-4021-81E1-2F2CFB4F5DE9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FB543F-AF9D-4E8E-AF1B-18097E43FB0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9BAE64B-3AC3-4C20-994F-058FECC322B0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 &amp; Linearization</a:t>
            </a:r>
          </a:p>
        </p:txBody>
      </p:sp>
    </p:spTree>
    <p:extLst>
      <p:ext uri="{BB962C8B-B14F-4D97-AF65-F5344CB8AC3E}">
        <p14:creationId xmlns:p14="http://schemas.microsoft.com/office/powerpoint/2010/main" val="372048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5EE2776-86C5-4E48-8B35-89D36BF1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61498" r="-746" b="5455"/>
          <a:stretch/>
        </p:blipFill>
        <p:spPr>
          <a:xfrm>
            <a:off x="1912205" y="1892300"/>
            <a:ext cx="8869607" cy="41451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56B4DAE-4206-47F9-A0E4-D135B5FA76A1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 &amp; Linearization</a:t>
            </a:r>
          </a:p>
        </p:txBody>
      </p:sp>
    </p:spTree>
    <p:extLst>
      <p:ext uri="{BB962C8B-B14F-4D97-AF65-F5344CB8AC3E}">
        <p14:creationId xmlns:p14="http://schemas.microsoft.com/office/powerpoint/2010/main" val="133887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0FC6C-EC04-458B-8519-2FE8485417CD}"/>
                  </a:ext>
                </a:extLst>
              </p:cNvPr>
              <p:cNvSpPr txBox="1"/>
              <p:nvPr/>
            </p:nvSpPr>
            <p:spPr>
              <a:xfrm>
                <a:off x="1074419" y="1689100"/>
                <a:ext cx="5710529" cy="4935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=8.31 ∗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265∗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altLang="ko-KR" b="0" dirty="0">
                  <a:solidFill>
                    <a:prstClr val="black"/>
                  </a:solidFill>
                </a:endParaRPr>
              </a:p>
              <a:p>
                <a:pPr lvl="0"/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𝑝𝑒𝑛𝑑𝑢𝑙𝑢𝑚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6.23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altLang="ko-KR" dirty="0">
                  <a:solidFill>
                    <a:prstClr val="black"/>
                  </a:solidFill>
                </a:endParaRPr>
              </a:p>
              <a:p>
                <a:endParaRPr lang="en-US" altLang="ko-KR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=4.5∗</m:t>
                      </m:r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en-US" altLang="ko-KR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ko-KR" b="0" dirty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US" altLang="ko-KR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,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𝑝𝑒𝑛𝑑𝑢𝑙𝑢𝑚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,     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:endParaRPr lang="en-US" altLang="ko-KR" dirty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=35∗</m:t>
                    </m:r>
                    <m:sSup>
                      <m:sSup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</a:rPr>
                  <a:t> </a:t>
                </a:r>
              </a:p>
              <a:p>
                <a:pPr lvl="0"/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𝒎𝒐𝒕𝒐𝒓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𝒓𝒐𝒕𝒐𝒓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br>
                  <a:rPr lang="en-US" altLang="ko-KR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𝑝𝑒𝑛𝑑𝑢𝑙𝑢𝑚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=7.20∗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𝒑𝒆𝒏𝒅𝒖𝒍𝒖𝒎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0FC6C-EC04-458B-8519-2FE84854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19" y="1689100"/>
                <a:ext cx="5710529" cy="4935134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E01784-C790-4AB1-A1A6-5743DA7DAF73}"/>
              </a:ext>
            </a:extLst>
          </p:cNvPr>
          <p:cNvGrpSpPr/>
          <p:nvPr/>
        </p:nvGrpSpPr>
        <p:grpSpPr>
          <a:xfrm>
            <a:off x="7015921" y="1688420"/>
            <a:ext cx="4390985" cy="1943780"/>
            <a:chOff x="6859505" y="1219201"/>
            <a:chExt cx="4991920" cy="220979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29096D5-270C-4353-894E-FD6C7B579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9505" y="1219201"/>
              <a:ext cx="4991920" cy="2209799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B58BB51-B40F-49F3-A31D-12360B4054DE}"/>
                </a:ext>
              </a:extLst>
            </p:cNvPr>
            <p:cNvCxnSpPr/>
            <p:nvPr/>
          </p:nvCxnSpPr>
          <p:spPr>
            <a:xfrm>
              <a:off x="7296150" y="3362325"/>
              <a:ext cx="43095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64BB1-83F6-459E-806D-E87225ADD501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</a:t>
            </a:r>
          </a:p>
        </p:txBody>
      </p:sp>
    </p:spTree>
    <p:extLst>
      <p:ext uri="{BB962C8B-B14F-4D97-AF65-F5344CB8AC3E}">
        <p14:creationId xmlns:p14="http://schemas.microsoft.com/office/powerpoint/2010/main" val="352241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2A5DFFC-01E8-4818-B746-511D43C5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15" y="1821852"/>
            <a:ext cx="5036805" cy="268347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DAEA650-F882-4BE4-B800-9F5DC86C6672}"/>
              </a:ext>
            </a:extLst>
          </p:cNvPr>
          <p:cNvSpPr/>
          <p:nvPr/>
        </p:nvSpPr>
        <p:spPr>
          <a:xfrm>
            <a:off x="5562600" y="4152900"/>
            <a:ext cx="190500" cy="2000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0FC6C-EC04-458B-8519-2FE8485417CD}"/>
                  </a:ext>
                </a:extLst>
              </p:cNvPr>
              <p:cNvSpPr txBox="1"/>
              <p:nvPr/>
            </p:nvSpPr>
            <p:spPr>
              <a:xfrm>
                <a:off x="7296149" y="1952625"/>
                <a:ext cx="4257675" cy="5332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≈800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=0.0784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=255</m:t>
                      </m:r>
                    </m:oMath>
                  </m:oMathPara>
                </a14:m>
                <a:endParaRPr lang="en-US" altLang="ko-KR" dirty="0"/>
              </a:p>
              <a:p>
                <a:pPr lvl="0"/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𝟐𝟓𝟓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𝟗𝟒𝟏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1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𝟏𝟎𝟒𝟏</m:t>
                      </m:r>
                    </m:oMath>
                  </m:oMathPara>
                </a14:m>
                <a:endParaRPr lang="en-US" altLang="ko-KR" b="1" dirty="0"/>
              </a:p>
              <a:p>
                <a:endParaRPr lang="en-US" altLang="ko-KR" b="1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endParaRPr lang="en-US" altLang="ko-KR" b="1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𝒌𝒈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br>
                  <a:rPr lang="en-US" altLang="ko-KR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br>
                  <a:rPr lang="en-US" altLang="ko-KR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b="1" dirty="0"/>
              </a:p>
              <a:p>
                <a:endParaRPr lang="en-US" altLang="ko-KR" dirty="0"/>
              </a:p>
              <a:p>
                <a:pPr lvl="0"/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0FC6C-EC04-458B-8519-2FE84854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49" y="1952625"/>
                <a:ext cx="4257675" cy="5332357"/>
              </a:xfrm>
              <a:prstGeom prst="rect">
                <a:avLst/>
              </a:prstGeom>
              <a:blipFill>
                <a:blip r:embed="rId4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27D4385-A8C0-4CC4-87D8-8AF8E1D406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7" t="84887" r="31293" b="5455"/>
          <a:stretch/>
        </p:blipFill>
        <p:spPr>
          <a:xfrm>
            <a:off x="1601341" y="4809425"/>
            <a:ext cx="4074175" cy="15133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2994F5-1C3B-4476-B848-A3E1C5EA69EB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</a:t>
            </a:r>
          </a:p>
        </p:txBody>
      </p:sp>
    </p:spTree>
    <p:extLst>
      <p:ext uri="{BB962C8B-B14F-4D97-AF65-F5344CB8AC3E}">
        <p14:creationId xmlns:p14="http://schemas.microsoft.com/office/powerpoint/2010/main" val="181057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5D8041-9007-4F54-BEC9-A39D4E2E1645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10" y="1627692"/>
            <a:ext cx="2272192" cy="45579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772" y="1628807"/>
            <a:ext cx="4004344" cy="34805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16" y="1628807"/>
            <a:ext cx="3032109" cy="414039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421" y="5882762"/>
            <a:ext cx="3457404" cy="6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AFDE60D-961F-425C-AC77-49EA403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83" y="2238375"/>
            <a:ext cx="3171825" cy="762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3DC0F6-D8C6-48FC-A6F6-CD1163475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84" y="1222443"/>
            <a:ext cx="3382015" cy="18887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8287BD-C9A0-4C65-B7AB-2743CDECF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793" y="3179035"/>
            <a:ext cx="6789613" cy="33935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C30E5D-D957-4E40-AAB5-11391CCCC487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– Full State Feedback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283" y="1581095"/>
            <a:ext cx="20288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63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7">
      <a:majorFont>
        <a:latin typeface="Calibri"/>
        <a:ea typeface="나눔스퀘어 ExtraBold"/>
        <a:cs typeface=""/>
      </a:majorFont>
      <a:minorFont>
        <a:latin typeface="Calibri"/>
        <a:ea typeface="나눔스퀘어 Extra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12883</TotalTime>
  <Words>406</Words>
  <Application>Microsoft Office PowerPoint</Application>
  <PresentationFormat>와이드스크린</PresentationFormat>
  <Paragraphs>110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Wingdings</vt:lpstr>
      <vt:lpstr>Calibri</vt:lpstr>
      <vt:lpstr>Cambria Math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Lefty</dc:creator>
  <cp:lastModifiedBy>박 동규</cp:lastModifiedBy>
  <cp:revision>501</cp:revision>
  <dcterms:created xsi:type="dcterms:W3CDTF">2018-04-12T02:09:36Z</dcterms:created>
  <dcterms:modified xsi:type="dcterms:W3CDTF">2022-06-13T07:43:17Z</dcterms:modified>
</cp:coreProperties>
</file>